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0" r:id="rId7"/>
    <p:sldId id="263" r:id="rId8"/>
    <p:sldId id="264" r:id="rId9"/>
    <p:sldId id="266" r:id="rId10"/>
    <p:sldId id="267" r:id="rId11"/>
    <p:sldId id="265" r:id="rId12"/>
    <p:sldId id="268" r:id="rId13"/>
    <p:sldId id="270" r:id="rId14"/>
    <p:sldId id="272" r:id="rId15"/>
    <p:sldId id="273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271E0-BC15-48C2-BFC4-1F77F746A64B}" type="datetimeFigureOut">
              <a:rPr lang="pl-PL" smtClean="0"/>
              <a:pPr/>
              <a:t>2012-01-18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AF078-4C96-4A40-8592-D35FBC68065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Tys\Desktop\Curie.mp3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7200" b="1" dirty="0" smtClean="0">
                <a:latin typeface="Arabic Typesetting" pitchFamily="66" charset="-78"/>
                <a:cs typeface="Arabic Typesetting" pitchFamily="66" charset="-78"/>
              </a:rPr>
              <a:t>Maria Skłodowska-Curie</a:t>
            </a:r>
            <a:br>
              <a:rPr lang="pl-PL" sz="7200" b="1" dirty="0" smtClean="0">
                <a:latin typeface="Arabic Typesetting" pitchFamily="66" charset="-78"/>
                <a:cs typeface="Arabic Typesetting" pitchFamily="66" charset="-78"/>
              </a:rPr>
            </a:br>
            <a:endParaRPr lang="pl-PL" sz="72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425824"/>
          </a:xfrm>
        </p:spPr>
        <p:txBody>
          <a:bodyPr>
            <a:normAutofit/>
          </a:bodyPr>
          <a:lstStyle/>
          <a:p>
            <a:r>
              <a:rPr lang="pl-PL" sz="5400" b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Życie i praca</a:t>
            </a:r>
          </a:p>
          <a:p>
            <a:endParaRPr lang="pl-PL" sz="3600" b="1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pl-PL" sz="3900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Martyna </a:t>
            </a:r>
            <a:r>
              <a:rPr lang="pl-PL" sz="3900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Brejan</a:t>
            </a:r>
            <a:endParaRPr lang="pl-PL" sz="3900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332656"/>
            <a:ext cx="7920880" cy="201622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	</a:t>
            </a:r>
            <a:r>
              <a:rPr lang="pl-PL" sz="3600" dirty="0" smtClean="0">
                <a:latin typeface="Arabic Typesetting" pitchFamily="66" charset="-78"/>
                <a:cs typeface="Arabic Typesetting" pitchFamily="66" charset="-78"/>
              </a:rPr>
              <a:t>W dalszych badaniach otrzymano metaliczny rad, opracowano metody otrzymywania substancji promieniotwórczych i metody dokładnych pomiarów ich aktywności. Za te prace Skłodowska-Curie otrzymała drugą Nagrodę Nobla, w dziedzinie chemii. Jednak pracowała już wtedy sama.</a:t>
            </a:r>
            <a:endParaRPr lang="pl-PL" sz="36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098" name="Picture 2" descr="Plik:Dyplom Sklodowska-Cur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420888"/>
            <a:ext cx="7620000" cy="3829447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2419811" y="6309320"/>
            <a:ext cx="39228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Dyplom Nagrody Nobla z 1911 roku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15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5400" b="1" dirty="0" smtClean="0">
                <a:latin typeface="Arabic Typesetting" pitchFamily="66" charset="-78"/>
                <a:cs typeface="Arabic Typesetting" pitchFamily="66" charset="-78"/>
              </a:rPr>
              <a:t>Mężczyźni życia</a:t>
            </a:r>
            <a:endParaRPr lang="pl-PL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	Jej pierwszą miłością był syn swoich pracodawców - Kazimierz, student 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Uniwersytetu 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Warszawskiego. Pracowała o wtedy jako jego guwernantka. Jednak do małżeństwa nie doszło z powodu braku zgody jego rodziców.</a:t>
            </a:r>
          </a:p>
          <a:p>
            <a:pPr>
              <a:buNone/>
            </a:pPr>
            <a:endParaRPr lang="pl-PL" sz="28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6146" name="Picture 2" descr="http://www.gap-system.org/~history/BigPictures/Zorawski_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501008"/>
            <a:ext cx="2857500" cy="3105150"/>
          </a:xfrm>
          <a:prstGeom prst="rect">
            <a:avLst/>
          </a:prstGeom>
          <a:noFill/>
        </p:spPr>
      </p:pic>
      <p:pic>
        <p:nvPicPr>
          <p:cNvPr id="6148" name="Picture 4" descr="http://www.gap-system.org/~history/BigPictures/Zorawski_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501008"/>
            <a:ext cx="2600325" cy="3105150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3563888" y="3441680"/>
            <a:ext cx="201622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pl-PL" sz="2400" dirty="0" smtClean="0">
                <a:latin typeface="Arabic Typesetting" pitchFamily="66" charset="-78"/>
                <a:cs typeface="Arabic Typesetting" pitchFamily="66" charset="-78"/>
              </a:rPr>
              <a:t>po prawej: Kazimierz </a:t>
            </a:r>
            <a:r>
              <a:rPr lang="pl-PL" sz="2400" dirty="0" err="1" smtClean="0">
                <a:latin typeface="Arabic Typesetting" pitchFamily="66" charset="-78"/>
                <a:cs typeface="Arabic Typesetting" pitchFamily="66" charset="-78"/>
              </a:rPr>
              <a:t>Żorawski</a:t>
            </a:r>
            <a:r>
              <a:rPr lang="pl-PL" sz="2400" dirty="0" smtClean="0">
                <a:latin typeface="Arabic Typesetting" pitchFamily="66" charset="-78"/>
                <a:cs typeface="Arabic Typesetting" pitchFamily="66" charset="-78"/>
              </a:rPr>
              <a:t> w młodości</a:t>
            </a:r>
          </a:p>
          <a:p>
            <a:endParaRPr lang="pl-PL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endParaRPr lang="pl-PL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pl-PL" sz="2400" dirty="0" smtClean="0">
                <a:latin typeface="Arabic Typesetting" pitchFamily="66" charset="-78"/>
                <a:cs typeface="Arabic Typesetting" pitchFamily="66" charset="-78"/>
              </a:rPr>
              <a:t>Po lewej: Jako rektor Uniwersytetu Jagiellońskiego</a:t>
            </a:r>
            <a:endParaRPr lang="pl-PL" sz="24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8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48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8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3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88640"/>
            <a:ext cx="8686800" cy="6336704"/>
          </a:xfrm>
        </p:spPr>
        <p:txBody>
          <a:bodyPr/>
          <a:lstStyle/>
          <a:p>
            <a:pPr algn="just"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	W 1894 roku poznała swojego przyszłego męża, Francuza Pierre'a Curie. Po uzyskaniu przez niego doktoratu, Maria Skłodowska poślubiła go w 1895 roku i przyjęła obywatelstwo francuskie. Miała z nim dwie córki: Irenę i Ewę.</a:t>
            </a:r>
          </a:p>
          <a:p>
            <a:pPr algn="just">
              <a:buNone/>
            </a:pP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	</a:t>
            </a:r>
            <a:endParaRPr lang="pl-PL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None/>
            </a:pPr>
            <a:endParaRPr lang="pl-PL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3074" name="Picture 2" descr="http://nicprostszego.files.wordpress.com/2010/10/marie_pierre_irene_cur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76872"/>
            <a:ext cx="6048672" cy="3741593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5148064" y="6237312"/>
            <a:ext cx="39853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Małżeństwo Curie wraz z córką Ireną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8" presetClass="entr" presetSubtype="32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200"/>
                            </p:stCondLst>
                            <p:childTnLst>
                              <p:par>
                                <p:cTn id="1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988840"/>
            <a:ext cx="35170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332656"/>
            <a:ext cx="8640960" cy="593752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	Po tragicznej śmierci swojego męża, noblistka wdała się w romans z żonatym i posiadającym dzieci Paulem </a:t>
            </a:r>
            <a:r>
              <a:rPr lang="pl-PL" dirty="0" err="1" smtClean="0">
                <a:latin typeface="Arabic Typesetting" pitchFamily="66" charset="-78"/>
                <a:cs typeface="Arabic Typesetting" pitchFamily="66" charset="-78"/>
              </a:rPr>
              <a:t>Langevinem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, który tak jak ona był naukowcem. Był to wtedy główny temat </a:t>
            </a:r>
            <a:r>
              <a:rPr lang="pl-PL" dirty="0" err="1" smtClean="0">
                <a:latin typeface="Arabic Typesetting" pitchFamily="66" charset="-78"/>
                <a:cs typeface="Arabic Typesetting" pitchFamily="66" charset="-78"/>
              </a:rPr>
              <a:t>paryżańskich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plotek. Marię oskarżono o rozbicie rodziny. </a:t>
            </a:r>
          </a:p>
          <a:p>
            <a:pPr>
              <a:lnSpc>
                <a:spcPct val="110000"/>
              </a:lnSpc>
              <a:buNone/>
            </a:pP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	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Później chemiczka miała problem z </a:t>
            </a:r>
          </a:p>
          <a:p>
            <a:pPr>
              <a:lnSpc>
                <a:spcPct val="110000"/>
              </a:lnSpc>
              <a:buNone/>
            </a:pP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	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pomówieniami, jakoby była ona </a:t>
            </a:r>
          </a:p>
          <a:p>
            <a:pPr>
              <a:lnSpc>
                <a:spcPct val="110000"/>
              </a:lnSpc>
              <a:buNone/>
            </a:pP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  Żydówką. Wszystkiemu było winne </a:t>
            </a:r>
          </a:p>
          <a:p>
            <a:pPr>
              <a:lnSpc>
                <a:spcPct val="110000"/>
              </a:lnSpc>
              <a:buNone/>
            </a:pP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  jej drugie imię Salomea, które w</a:t>
            </a:r>
          </a:p>
          <a:p>
            <a:pPr>
              <a:lnSpc>
                <a:spcPct val="110000"/>
              </a:lnSpc>
              <a:buNone/>
            </a:pP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  Polsce było popularne, a we Francji</a:t>
            </a:r>
          </a:p>
          <a:p>
            <a:pPr>
              <a:lnSpc>
                <a:spcPct val="110000"/>
              </a:lnSpc>
              <a:buNone/>
            </a:pP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  kojarzyło się z tą mniejszością</a:t>
            </a:r>
          </a:p>
          <a:p>
            <a:pPr>
              <a:lnSpc>
                <a:spcPct val="110000"/>
              </a:lnSpc>
              <a:buNone/>
            </a:pP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  narodową. 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2555776" y="6211669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Paul </a:t>
            </a:r>
            <a:r>
              <a:rPr lang="pl-PL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Langevin</a:t>
            </a:r>
            <a:endParaRPr lang="pl-PL" sz="3600" dirty="0">
              <a:solidFill>
                <a:schemeClr val="tx1">
                  <a:lumMod val="95000"/>
                  <a:lumOff val="5000"/>
                </a:schemeClr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8" presetClass="entr" presetSubtype="3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latin typeface="Arabic Typesetting" pitchFamily="66" charset="-78"/>
                <a:cs typeface="Arabic Typesetting" pitchFamily="66" charset="-78"/>
              </a:rPr>
              <a:t>Anegdoty o noblistce</a:t>
            </a:r>
            <a:endParaRPr lang="pl-PL" sz="48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sz="3000" dirty="0" smtClean="0">
                <a:latin typeface="Arabic Typesetting" pitchFamily="66" charset="-78"/>
                <a:cs typeface="Arabic Typesetting" pitchFamily="66" charset="-78"/>
              </a:rPr>
              <a:t>Maria Skłodowska-Curie była bardzo skromną, pracowitą i porządną kobietą. Podczas spotkania z drugim prezydentem Polski Stanisławem Wojciechowskim, Prezydent zapytał:</a:t>
            </a:r>
            <a:br>
              <a:rPr lang="pl-PL" sz="30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pl-PL" sz="3000" i="1" dirty="0" smtClean="0">
                <a:latin typeface="Arabic Typesetting" pitchFamily="66" charset="-78"/>
                <a:cs typeface="Arabic Typesetting" pitchFamily="66" charset="-78"/>
              </a:rPr>
              <a:t>„Czy pamięta Pani jasiek, który mi pożyczyła na drogę, gdy jechałem z Paryża do Warszawy?”</a:t>
            </a:r>
            <a:br>
              <a:rPr lang="pl-PL" sz="3000" i="1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pl-PL" sz="3000" i="1" dirty="0" smtClean="0">
                <a:latin typeface="Arabic Typesetting" pitchFamily="66" charset="-78"/>
                <a:cs typeface="Arabic Typesetting" pitchFamily="66" charset="-78"/>
              </a:rPr>
              <a:t>„Pamiętam nawet, że pan mi go zapomniał zwrócić.” – </a:t>
            </a:r>
            <a:r>
              <a:rPr lang="pl-PL" sz="3000" dirty="0" smtClean="0">
                <a:latin typeface="Arabic Typesetting" pitchFamily="66" charset="-78"/>
                <a:cs typeface="Arabic Typesetting" pitchFamily="66" charset="-78"/>
              </a:rPr>
              <a:t>odpowiedziała uczona.</a:t>
            </a:r>
          </a:p>
          <a:p>
            <a:pPr>
              <a:buNone/>
            </a:pPr>
            <a:endParaRPr lang="pl-PL" sz="3000" dirty="0" smtClean="0"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r>
              <a:rPr lang="pl-PL" sz="3000" dirty="0" smtClean="0">
                <a:latin typeface="Arabic Typesetting" pitchFamily="66" charset="-78"/>
                <a:cs typeface="Arabic Typesetting" pitchFamily="66" charset="-78"/>
              </a:rPr>
              <a:t>	</a:t>
            </a:r>
          </a:p>
          <a:p>
            <a:pPr>
              <a:buNone/>
            </a:pPr>
            <a:r>
              <a:rPr lang="pl-PL" sz="3000" dirty="0" smtClean="0">
                <a:latin typeface="Arabic Typesetting" pitchFamily="66" charset="-78"/>
                <a:cs typeface="Arabic Typesetting" pitchFamily="66" charset="-78"/>
              </a:rPr>
              <a:t>	Maria Skłodowska-Curie chociaż była uznawana za obrończynię kobiet, to nie popierała wszystkich nowości. Krótko przed śmiercią, widząc nowe buty swojej córki powiedziała:</a:t>
            </a:r>
            <a:br>
              <a:rPr lang="pl-PL" sz="30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pl-PL" sz="3000" i="1" dirty="0" smtClean="0">
                <a:latin typeface="Arabic Typesetting" pitchFamily="66" charset="-78"/>
                <a:cs typeface="Arabic Typesetting" pitchFamily="66" charset="-78"/>
              </a:rPr>
              <a:t>„Och moje biedactwo, jakież okropne obcasy. Nie, nigdy mnie nie przekonasz, że kobiety są stworzone do chodzenia na szczudłach.”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8522042">
            <a:off x="3967566" y="3604089"/>
            <a:ext cx="1057823" cy="739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68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22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urie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419600" y="3041650"/>
            <a:ext cx="304800" cy="304800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0" y="620688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latin typeface="Arabic Typesetting" pitchFamily="66" charset="-78"/>
                <a:cs typeface="Arabic Typesetting" pitchFamily="66" charset="-78"/>
              </a:rPr>
              <a:t>Wywiad z profesorem Józefem Hurwicem na temat największych osiągnięć </a:t>
            </a:r>
          </a:p>
          <a:p>
            <a:pPr algn="ctr"/>
            <a:r>
              <a:rPr lang="pl-PL" sz="3200" smtClean="0">
                <a:latin typeface="Arabic Typesetting" pitchFamily="66" charset="-78"/>
                <a:cs typeface="Arabic Typesetting" pitchFamily="66" charset="-78"/>
              </a:rPr>
              <a:t>Marii </a:t>
            </a:r>
            <a:r>
              <a:rPr lang="pl-PL" sz="3200" smtClean="0">
                <a:latin typeface="Arabic Typesetting" pitchFamily="66" charset="-78"/>
                <a:cs typeface="Arabic Typesetting" pitchFamily="66" charset="-78"/>
              </a:rPr>
              <a:t>Skłodowskiej-Curie</a:t>
            </a:r>
            <a:endParaRPr lang="pl-PL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66463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15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3600" dirty="0" smtClean="0"/>
              <a:t>Dziękuje za uwagę</a:t>
            </a:r>
            <a:endParaRPr lang="pl-P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 descr="C:\Users\Tys\Desktop\aa98d474-d6db-4d70-9a50-7c4dc4d154a5.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836712"/>
            <a:ext cx="7526259" cy="5165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xit" presetSubtype="3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>
                <a:latin typeface="Arabic Typesetting" pitchFamily="66" charset="-78"/>
                <a:cs typeface="Arabic Typesetting" pitchFamily="66" charset="-78"/>
              </a:rPr>
              <a:t>Mania</a:t>
            </a:r>
            <a:endParaRPr lang="pl-PL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3600" dirty="0" smtClean="0">
                <a:latin typeface="Arabic Typesetting" pitchFamily="66" charset="-78"/>
                <a:cs typeface="Arabic Typesetting" pitchFamily="66" charset="-78"/>
              </a:rPr>
              <a:t>    Urodziła </a:t>
            </a:r>
            <a:r>
              <a:rPr lang="pl-PL" sz="3600" dirty="0">
                <a:latin typeface="Arabic Typesetting" pitchFamily="66" charset="-78"/>
                <a:cs typeface="Arabic Typesetting" pitchFamily="66" charset="-78"/>
              </a:rPr>
              <a:t>się 7 XI 1867 w Warszawie. Była </a:t>
            </a:r>
            <a:r>
              <a:rPr lang="pl-PL" sz="3600" dirty="0" smtClean="0">
                <a:latin typeface="Arabic Typesetting" pitchFamily="66" charset="-78"/>
                <a:cs typeface="Arabic Typesetting" pitchFamily="66" charset="-78"/>
              </a:rPr>
              <a:t>córką Władysława </a:t>
            </a:r>
            <a:r>
              <a:rPr lang="pl-PL" sz="3600" dirty="0">
                <a:latin typeface="Arabic Typesetting" pitchFamily="66" charset="-78"/>
                <a:cs typeface="Arabic Typesetting" pitchFamily="66" charset="-78"/>
              </a:rPr>
              <a:t>— nauczyciela fizyki i matematyki, oraz Bronisławy z Boguskich — przełożonej pensji dla dziewcząt. </a:t>
            </a:r>
            <a:endParaRPr lang="pl-PL" sz="36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ctr">
              <a:buNone/>
            </a:pPr>
            <a:r>
              <a:rPr lang="pl-PL" sz="3600" dirty="0" smtClean="0">
                <a:latin typeface="Arabic Typesetting" pitchFamily="66" charset="-78"/>
                <a:cs typeface="Arabic Typesetting" pitchFamily="66" charset="-78"/>
              </a:rPr>
              <a:t>	Mania </a:t>
            </a:r>
            <a:r>
              <a:rPr lang="pl-PL" sz="3600" dirty="0">
                <a:latin typeface="Arabic Typesetting" pitchFamily="66" charset="-78"/>
                <a:cs typeface="Arabic Typesetting" pitchFamily="66" charset="-78"/>
              </a:rPr>
              <a:t>— tak była nazywana w domu, była dzieckiem bardzo zdolnym, pracowitym, obdarzonym świetną pamięcią.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latin typeface="Arabic Typesetting" pitchFamily="66" charset="-78"/>
                <a:cs typeface="Arabic Typesetting" pitchFamily="66" charset="-78"/>
              </a:rPr>
              <a:t>Początki kariery</a:t>
            </a:r>
            <a:endParaRPr lang="pl-PL" sz="48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88024" y="1124744"/>
            <a:ext cx="4032448" cy="532859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2600" dirty="0" smtClean="0">
                <a:latin typeface="Arabic Typesetting" pitchFamily="66" charset="-78"/>
                <a:cs typeface="Arabic Typesetting" pitchFamily="66" charset="-78"/>
              </a:rPr>
              <a:t>     Po </a:t>
            </a:r>
            <a:r>
              <a:rPr lang="pl-PL" sz="2600" dirty="0">
                <a:latin typeface="Arabic Typesetting" pitchFamily="66" charset="-78"/>
                <a:cs typeface="Arabic Typesetting" pitchFamily="66" charset="-78"/>
              </a:rPr>
              <a:t>rocznej nauce na </a:t>
            </a:r>
            <a:r>
              <a:rPr lang="pl-PL" sz="2600" dirty="0" smtClean="0">
                <a:latin typeface="Arabic Typesetting" pitchFamily="66" charset="-78"/>
                <a:cs typeface="Arabic Typesetting" pitchFamily="66" charset="-78"/>
              </a:rPr>
              <a:t>prywatnej </a:t>
            </a:r>
            <a:r>
              <a:rPr lang="pl-PL" sz="2600" dirty="0">
                <a:latin typeface="Arabic Typesetting" pitchFamily="66" charset="-78"/>
                <a:cs typeface="Arabic Typesetting" pitchFamily="66" charset="-78"/>
              </a:rPr>
              <a:t>pensji, rozpoczęła naukę w III Gimnazjum Żeńskim w Warszawie, które ukończyła 1883 ze złotym medalem</a:t>
            </a:r>
            <a:r>
              <a:rPr lang="pl-PL" sz="2600" dirty="0" smtClean="0">
                <a:latin typeface="Arabic Typesetting" pitchFamily="66" charset="-78"/>
                <a:cs typeface="Arabic Typesetting" pitchFamily="66" charset="-78"/>
              </a:rPr>
              <a:t>. </a:t>
            </a:r>
            <a:r>
              <a:rPr lang="pl-PL" sz="2600" dirty="0">
                <a:latin typeface="Arabic Typesetting" pitchFamily="66" charset="-78"/>
                <a:cs typeface="Arabic Typesetting" pitchFamily="66" charset="-78"/>
              </a:rPr>
              <a:t>Po powrocie do Warszawy, 1889 uzupełniała wiedzę z chemii i fizyki, korzystając z pracowni naukowej Muzeum Przemysłu i Rolnictwa</a:t>
            </a:r>
            <a:r>
              <a:rPr lang="pl-PL" sz="26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just">
              <a:buNone/>
            </a:pPr>
            <a:r>
              <a:rPr lang="pl-PL" sz="2600" dirty="0" smtClean="0">
                <a:latin typeface="Arabic Typesetting" pitchFamily="66" charset="-78"/>
                <a:cs typeface="Arabic Typesetting" pitchFamily="66" charset="-78"/>
              </a:rPr>
              <a:t>	Umożliwił </a:t>
            </a:r>
            <a:r>
              <a:rPr lang="pl-PL" sz="2600" dirty="0">
                <a:latin typeface="Arabic Typesetting" pitchFamily="66" charset="-78"/>
                <a:cs typeface="Arabic Typesetting" pitchFamily="66" charset="-78"/>
              </a:rPr>
              <a:t>jej to cioteczny brat Marii, Józef Jerzy Boguski, który był kierownikiem pracowni fizycznej w </a:t>
            </a:r>
            <a:r>
              <a:rPr lang="pl-PL" sz="2600" dirty="0" smtClean="0">
                <a:latin typeface="Arabic Typesetting" pitchFamily="66" charset="-78"/>
                <a:cs typeface="Arabic Typesetting" pitchFamily="66" charset="-78"/>
              </a:rPr>
              <a:t>Muzeum.</a:t>
            </a:r>
            <a:endParaRPr lang="pl-PL" sz="26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1266" name="Picture 2" descr="Plik:Warszawa Muzeum Przemyslu i Rolnictw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24744"/>
            <a:ext cx="3634738" cy="2520280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539552" y="357301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>
                <a:latin typeface="Arabic Typesetting" pitchFamily="66" charset="-78"/>
                <a:cs typeface="Arabic Typesetting" pitchFamily="66" charset="-78"/>
              </a:rPr>
              <a:t>Muzeum Przemysłu i Rolnictwa</a:t>
            </a:r>
            <a:endParaRPr lang="pl-PL" sz="28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05064"/>
            <a:ext cx="2376264" cy="254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le tekstowe 8"/>
          <p:cNvSpPr txBox="1"/>
          <p:nvPr/>
        </p:nvSpPr>
        <p:spPr>
          <a:xfrm>
            <a:off x="3491880" y="4293096"/>
            <a:ext cx="615553" cy="205025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800" dirty="0" smtClean="0">
                <a:latin typeface="Arabic Typesetting" pitchFamily="66" charset="-78"/>
                <a:cs typeface="Arabic Typesetting" pitchFamily="66" charset="-78"/>
              </a:rPr>
              <a:t>Józef Jerzy Boguski</a:t>
            </a:r>
            <a:endParaRPr lang="pl-PL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3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8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38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800"/>
                            </p:stCondLst>
                            <p:childTnLst>
                              <p:par>
                                <p:cTn id="33" presetID="8" presetClass="entr" presetSubtype="16" fill="hold" nodeType="after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500"/>
                            </p:stCondLst>
                            <p:childTnLst>
                              <p:par>
                                <p:cTn id="3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pl-PL" sz="5400" b="1" dirty="0" smtClean="0">
                <a:latin typeface="Arabic Typesetting" pitchFamily="66" charset="-78"/>
                <a:cs typeface="Arabic Typesetting" pitchFamily="66" charset="-78"/>
              </a:rPr>
              <a:t>   Studia na Sorbonie</a:t>
            </a:r>
            <a:r>
              <a:rPr lang="pl-PL" sz="4800" b="1" dirty="0" smtClean="0">
                <a:latin typeface="Arabic Typesetting" pitchFamily="66" charset="-78"/>
                <a:cs typeface="Arabic Typesetting" pitchFamily="66" charset="-78"/>
              </a:rPr>
              <a:t>	</a:t>
            </a:r>
            <a:endParaRPr lang="pl-PL" sz="48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52736"/>
            <a:ext cx="8892480" cy="3384376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      </a:t>
            </a:r>
            <a:r>
              <a:rPr lang="pl-PL" sz="4300" dirty="0" smtClean="0">
                <a:latin typeface="Arabic Typesetting" pitchFamily="66" charset="-78"/>
                <a:cs typeface="Arabic Typesetting" pitchFamily="66" charset="-78"/>
              </a:rPr>
              <a:t>Nauka w Muzeum, zwłaszcza w pracowni chemicznej prowadzonej przez N. </a:t>
            </a:r>
            <a:r>
              <a:rPr lang="pl-PL" sz="4300" dirty="0" err="1" smtClean="0">
                <a:latin typeface="Arabic Typesetting" pitchFamily="66" charset="-78"/>
                <a:cs typeface="Arabic Typesetting" pitchFamily="66" charset="-78"/>
              </a:rPr>
              <a:t>Milicera</a:t>
            </a:r>
            <a:r>
              <a:rPr lang="pl-PL" sz="4300" dirty="0" smtClean="0">
                <a:latin typeface="Arabic Typesetting" pitchFamily="66" charset="-78"/>
                <a:cs typeface="Arabic Typesetting" pitchFamily="66" charset="-78"/>
              </a:rPr>
              <a:t>, dała jej gruntowną wiedzę z dziedziny analizy chemicznej, świetnie wykorzystaną w późniejszej pracy naukowej. Rosyjski uniwersytet w Warszawie nie przyjmował kobiet, więc 1891 Maria Skłodowska wyjechała do Paryża. </a:t>
            </a:r>
          </a:p>
          <a:p>
            <a:pPr algn="just">
              <a:buNone/>
            </a:pPr>
            <a:r>
              <a:rPr lang="pl-PL" sz="4300" dirty="0" smtClean="0">
                <a:latin typeface="Arabic Typesetting" pitchFamily="66" charset="-78"/>
                <a:cs typeface="Arabic Typesetting" pitchFamily="66" charset="-78"/>
              </a:rPr>
              <a:t>	Tu </a:t>
            </a:r>
            <a:r>
              <a:rPr lang="pl-PL" sz="4300" dirty="0">
                <a:latin typeface="Arabic Typesetting" pitchFamily="66" charset="-78"/>
                <a:cs typeface="Arabic Typesetting" pitchFamily="66" charset="-78"/>
              </a:rPr>
              <a:t>Maria Skłodowska zdała w 1891 r. jako pierwsza kobieta w historii egzaminy wstępne na wydział fizyki i chemii </a:t>
            </a:r>
            <a:r>
              <a:rPr lang="pl-PL" sz="4300" dirty="0" smtClean="0">
                <a:latin typeface="Arabic Typesetting" pitchFamily="66" charset="-78"/>
                <a:cs typeface="Arabic Typesetting" pitchFamily="66" charset="-78"/>
              </a:rPr>
              <a:t>Sorbony. </a:t>
            </a:r>
            <a:r>
              <a:rPr lang="pl-PL" sz="4300" dirty="0">
                <a:latin typeface="Arabic Typesetting" pitchFamily="66" charset="-78"/>
                <a:cs typeface="Arabic Typesetting" pitchFamily="66" charset="-78"/>
              </a:rPr>
              <a:t>W dzień studiowała, a wieczorami pracowała jako korepetytorka. W 1893 r. uzyskała </a:t>
            </a:r>
            <a:r>
              <a:rPr lang="pl-PL" sz="4300" dirty="0" smtClean="0">
                <a:latin typeface="Arabic Typesetting" pitchFamily="66" charset="-78"/>
                <a:cs typeface="Arabic Typesetting" pitchFamily="66" charset="-78"/>
              </a:rPr>
              <a:t>licencjat</a:t>
            </a:r>
            <a:r>
              <a:rPr lang="pl-PL" sz="4300" dirty="0">
                <a:latin typeface="Arabic Typesetting" pitchFamily="66" charset="-78"/>
                <a:cs typeface="Arabic Typesetting" pitchFamily="66" charset="-78"/>
              </a:rPr>
              <a:t> z fizyki i zaczęła pracować jako laborantka w przemysłowym laboratorium zakładów </a:t>
            </a:r>
            <a:r>
              <a:rPr lang="pl-PL" sz="4300" dirty="0" err="1">
                <a:latin typeface="Arabic Typesetting" pitchFamily="66" charset="-78"/>
                <a:cs typeface="Arabic Typesetting" pitchFamily="66" charset="-78"/>
              </a:rPr>
              <a:t>Lippmana</a:t>
            </a:r>
            <a:r>
              <a:rPr lang="pl-PL" sz="4300" dirty="0">
                <a:latin typeface="Arabic Typesetting" pitchFamily="66" charset="-78"/>
                <a:cs typeface="Arabic Typesetting" pitchFamily="66" charset="-78"/>
              </a:rPr>
              <a:t>. W tym czasie dalej studiowała na Sorbonie, uzyskując drugi licencjat z matematyki w 1894 roku.</a:t>
            </a:r>
          </a:p>
          <a:p>
            <a:pPr algn="just"/>
            <a:endParaRPr lang="pl-PL" sz="43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9218" name="Picture 2" descr="http://olokunpl.files.wordpress.com/2011/03/univer_sorbo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221606"/>
            <a:ext cx="4464496" cy="2447754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</p:pic>
      <p:sp>
        <p:nvSpPr>
          <p:cNvPr id="5" name="pole tekstowe 4"/>
          <p:cNvSpPr txBox="1"/>
          <p:nvPr/>
        </p:nvSpPr>
        <p:spPr>
          <a:xfrm>
            <a:off x="5004048" y="4365104"/>
            <a:ext cx="352839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>
                <a:latin typeface="Arabic Typesetting" pitchFamily="66" charset="-78"/>
                <a:cs typeface="Arabic Typesetting" pitchFamily="66" charset="-78"/>
              </a:rPr>
              <a:t>Sorbona</a:t>
            </a:r>
          </a:p>
          <a:p>
            <a:pPr algn="ctr"/>
            <a:r>
              <a:rPr lang="pl-PL" sz="2800" dirty="0" smtClean="0">
                <a:latin typeface="Arabic Typesetting" pitchFamily="66" charset="-78"/>
                <a:cs typeface="Arabic Typesetting" pitchFamily="66" charset="-78"/>
              </a:rPr>
              <a:t>Maria Skłodowska-Curie była pierwszym profesorem-kobietą na tym uniwersytecie.</a:t>
            </a:r>
            <a:endParaRPr lang="pl-PL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4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4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700"/>
                            </p:stCondLst>
                            <p:childTnLst>
                              <p:par>
                                <p:cTn id="33" presetID="45" presetClass="entr" presetSubtype="0" fill="hold" nodeType="afterEffect">
                                  <p:stCondLst>
                                    <p:cond delay="46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aktoreczki.wordpressy.pl/wp-content/uploads/2011/05/radioactiv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0"/>
            <a:ext cx="1428750" cy="1247775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-2124744" y="0"/>
            <a:ext cx="8229600" cy="1143000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latin typeface="Arabic Typesetting" pitchFamily="66" charset="-78"/>
                <a:cs typeface="Arabic Typesetting" pitchFamily="66" charset="-78"/>
              </a:rPr>
              <a:t>Promieniotwórczość</a:t>
            </a:r>
            <a:endParaRPr lang="pl-PL" sz="48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23928" y="260648"/>
            <a:ext cx="5014392" cy="65973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2400" dirty="0" smtClean="0"/>
              <a:t>     </a:t>
            </a:r>
            <a:r>
              <a:rPr lang="pl-PL" sz="2400" dirty="0" smtClean="0">
                <a:latin typeface="Arabic Typesetting" pitchFamily="66" charset="-78"/>
                <a:cs typeface="Arabic Typesetting" pitchFamily="66" charset="-78"/>
              </a:rPr>
              <a:t>Skłodowska-Curie postanowiła </a:t>
            </a:r>
            <a:r>
              <a:rPr lang="pl-PL" sz="2400" dirty="0">
                <a:latin typeface="Arabic Typesetting" pitchFamily="66" charset="-78"/>
                <a:cs typeface="Arabic Typesetting" pitchFamily="66" charset="-78"/>
              </a:rPr>
              <a:t>podjąć systematyczne badania wszystkich dostępnych związków uranu, aby sprawdzić, czy natężenie promieniowania jest proporcjonalne do zawartości w nich tego pierwiastka. </a:t>
            </a:r>
            <a:endParaRPr lang="pl-PL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None/>
            </a:pPr>
            <a:r>
              <a:rPr lang="pl-PL" sz="2400" dirty="0" smtClean="0">
                <a:latin typeface="Arabic Typesetting" pitchFamily="66" charset="-78"/>
                <a:cs typeface="Arabic Typesetting" pitchFamily="66" charset="-78"/>
              </a:rPr>
              <a:t>	W </a:t>
            </a:r>
            <a:r>
              <a:rPr lang="pl-PL" sz="2400" dirty="0">
                <a:latin typeface="Arabic Typesetting" pitchFamily="66" charset="-78"/>
                <a:cs typeface="Arabic Typesetting" pitchFamily="66" charset="-78"/>
              </a:rPr>
              <a:t>odróżnieniu od używanej przez </a:t>
            </a:r>
            <a:r>
              <a:rPr lang="pl-PL" sz="2400" dirty="0" err="1">
                <a:latin typeface="Arabic Typesetting" pitchFamily="66" charset="-78"/>
                <a:cs typeface="Arabic Typesetting" pitchFamily="66" charset="-78"/>
              </a:rPr>
              <a:t>Becąuerela</a:t>
            </a:r>
            <a:r>
              <a:rPr lang="pl-PL" sz="2400" dirty="0">
                <a:latin typeface="Arabic Typesetting" pitchFamily="66" charset="-78"/>
                <a:cs typeface="Arabic Typesetting" pitchFamily="66" charset="-78"/>
              </a:rPr>
              <a:t> metody fotograficznej, dość niepewnej ze względu na jakość ówczesnych klisz, po raz pierwszy zastosowała bardzo dokładną i pewną metodę elektrometryczną. </a:t>
            </a:r>
            <a:endParaRPr lang="pl-PL" sz="24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None/>
            </a:pPr>
            <a:r>
              <a:rPr lang="pl-PL" sz="2400" dirty="0" smtClean="0">
                <a:latin typeface="Arabic Typesetting" pitchFamily="66" charset="-78"/>
                <a:cs typeface="Arabic Typesetting" pitchFamily="66" charset="-78"/>
              </a:rPr>
              <a:t>	Stwierdziła</a:t>
            </a:r>
            <a:r>
              <a:rPr lang="pl-PL" sz="2400" dirty="0">
                <a:latin typeface="Arabic Typesetting" pitchFamily="66" charset="-78"/>
                <a:cs typeface="Arabic Typesetting" pitchFamily="66" charset="-78"/>
              </a:rPr>
              <a:t>, że w większości związków uranu ich promieniowanie jest rzeczywiście proporcjonalne do zawartości uranu; dwa minerały jednak — tzw. blenda smolista (uraninit) i </a:t>
            </a:r>
            <a:r>
              <a:rPr lang="pl-PL" sz="2400" dirty="0" err="1">
                <a:latin typeface="Arabic Typesetting" pitchFamily="66" charset="-78"/>
                <a:cs typeface="Arabic Typesetting" pitchFamily="66" charset="-78"/>
              </a:rPr>
              <a:t>chalkolit</a:t>
            </a:r>
            <a:r>
              <a:rPr lang="pl-PL" sz="2400" dirty="0">
                <a:latin typeface="Arabic Typesetting" pitchFamily="66" charset="-78"/>
                <a:cs typeface="Arabic Typesetting" pitchFamily="66" charset="-78"/>
              </a:rPr>
              <a:t>, wykazują promieniowanie znacznie większe niż wynikałoby to z zawartości w nich uranu. W tych badaniach odkryła także promieniotwórczość związków </a:t>
            </a:r>
            <a:r>
              <a:rPr lang="pl-PL" sz="2400" dirty="0" smtClean="0">
                <a:latin typeface="Arabic Typesetting" pitchFamily="66" charset="-78"/>
                <a:cs typeface="Arabic Typesetting" pitchFamily="66" charset="-78"/>
              </a:rPr>
              <a:t>toru.</a:t>
            </a:r>
            <a:endParaRPr lang="pl-PL" sz="24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0244" name="Picture 4" descr="Maria Curie-Skłodowska z Piotrem w laboratorium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340768"/>
            <a:ext cx="3168352" cy="3863330"/>
          </a:xfrm>
          <a:prstGeom prst="rect">
            <a:avLst/>
          </a:prstGeom>
          <a:noFill/>
        </p:spPr>
      </p:pic>
      <p:sp>
        <p:nvSpPr>
          <p:cNvPr id="6" name="pole tekstowe 5"/>
          <p:cNvSpPr txBox="1"/>
          <p:nvPr/>
        </p:nvSpPr>
        <p:spPr>
          <a:xfrm>
            <a:off x="303589" y="5445224"/>
            <a:ext cx="3640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>
                <a:latin typeface="Arabic Typesetting" pitchFamily="66" charset="-78"/>
                <a:cs typeface="Arabic Typesetting" pitchFamily="66" charset="-78"/>
              </a:rPr>
              <a:t>Małżeństwo Curie podczas badań.</a:t>
            </a:r>
            <a:endParaRPr lang="pl-PL" sz="28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800"/>
                            </p:stCondLst>
                            <p:childTnLst>
                              <p:par>
                                <p:cTn id="16" presetID="8" presetClass="exit" presetSubtype="32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7" dur="3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600"/>
                            </p:stCondLst>
                            <p:childTnLst>
                              <p:par>
                                <p:cTn id="20" presetID="55" presetClass="entr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8" presetClass="entr" presetSubtype="16" fill="hold" nodeType="after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200"/>
                            </p:stCondLst>
                            <p:childTnLst>
                              <p:par>
                                <p:cTn id="30" presetID="55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1000"/>
                            </p:stCondLst>
                            <p:childTnLst>
                              <p:par>
                                <p:cTn id="36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6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6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6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sz="5400" b="1" dirty="0" smtClean="0">
                <a:latin typeface="Arabic Typesetting" pitchFamily="66" charset="-78"/>
                <a:cs typeface="Arabic Typesetting" pitchFamily="66" charset="-78"/>
              </a:rPr>
              <a:t>Najważniejsze odkrycia</a:t>
            </a:r>
            <a:endParaRPr lang="pl-PL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8194" name="Picture 2" descr="Plik:Electron shell 084 Polonium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980728"/>
            <a:ext cx="5314950" cy="5715000"/>
          </a:xfrm>
          <a:prstGeom prst="rect">
            <a:avLst/>
          </a:pr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29408"/>
            <a:ext cx="8964488" cy="53285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W 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pracy opublikowanej IV 1898 wysunęła śmiałą hipotezę, że w blendzie smolistej i </a:t>
            </a:r>
            <a:r>
              <a:rPr lang="pl-PL" dirty="0" err="1">
                <a:latin typeface="Arabic Typesetting" pitchFamily="66" charset="-78"/>
                <a:cs typeface="Arabic Typesetting" pitchFamily="66" charset="-78"/>
              </a:rPr>
              <a:t>chalkolicie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 muszą występować jakieś nieznane pierwiastki o silnej promieniotwórczości; tę hipotezę postanowiła sprawdzić w dalszych badaniach. Ze względu na atrakcyjność tematu Pierre Curie postanowił przerwać swe badania nad magnetyzmem i przyłączyć się do żony. Już VII 1898, w pracy zatytułowanej O nowej substancji radioaktywnej występującej w blendzie smolistej małżonkowie Curie donieśli o odkryciu nowego pierwiastka promieniotwórczego, dla którego zaproponowali nazwę polon.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67944" y="332656"/>
            <a:ext cx="4752528" cy="652534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pl-PL" sz="2800" dirty="0" smtClean="0">
                <a:latin typeface="Arabic Typesetting" pitchFamily="66" charset="-78"/>
                <a:cs typeface="Arabic Typesetting" pitchFamily="66" charset="-78"/>
              </a:rPr>
              <a:t>	Była to demonstracja polityczna, ponieważ Polska była wtedy nadal podzielona między 3 zaborców. Został tu użyty też po raz pierwszy, zaproponowany przez Marię Skłodowską-Curie, termin „radioaktywny" na określenie właściwości emisji promieniowania.</a:t>
            </a:r>
          </a:p>
          <a:p>
            <a:pPr algn="just">
              <a:buNone/>
            </a:pPr>
            <a:r>
              <a:rPr lang="pl-PL" sz="2800" dirty="0" smtClean="0">
                <a:latin typeface="Arabic Typesetting" pitchFamily="66" charset="-78"/>
                <a:cs typeface="Arabic Typesetting" pitchFamily="66" charset="-78"/>
              </a:rPr>
              <a:t>	Doniesienie o odkryciu polonu zostało opublikowane w sprawozdaniu z posiedzenia Akademii Nauk w Paryżu. Doniosła o nim także Polakom, zamieszczając artykuł w miesięczniku „Światło", założonym przez Boguskiego. W XII 1898 małżonkowie Curie wspólnie z Gustavem </a:t>
            </a:r>
            <a:r>
              <a:rPr lang="pl-PL" sz="2800" dirty="0" err="1" smtClean="0">
                <a:latin typeface="Arabic Typesetting" pitchFamily="66" charset="-78"/>
                <a:cs typeface="Arabic Typesetting" pitchFamily="66" charset="-78"/>
              </a:rPr>
              <a:t>Bćmontem</a:t>
            </a:r>
            <a:r>
              <a:rPr lang="pl-PL" sz="2800" dirty="0" smtClean="0">
                <a:latin typeface="Arabic Typesetting" pitchFamily="66" charset="-78"/>
                <a:cs typeface="Arabic Typesetting" pitchFamily="66" charset="-78"/>
              </a:rPr>
              <a:t> odkryli kolejny pierwiastek promieniotwórczy, nazwany radem.</a:t>
            </a:r>
            <a:endParaRPr lang="pl-PL" sz="2800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7170" name="Picture 2" descr="Plik:Radium2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3693238" cy="2952328"/>
          </a:xfrm>
          <a:prstGeom prst="rect">
            <a:avLst/>
          </a:prstGeom>
          <a:noFill/>
        </p:spPr>
      </p:pic>
      <p:sp>
        <p:nvSpPr>
          <p:cNvPr id="5" name="pole tekstowe 4"/>
          <p:cNvSpPr txBox="1"/>
          <p:nvPr/>
        </p:nvSpPr>
        <p:spPr>
          <a:xfrm>
            <a:off x="759041" y="4365104"/>
            <a:ext cx="3116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2800" dirty="0" smtClean="0">
                <a:latin typeface="Arabic Typesetting" pitchFamily="66" charset="-78"/>
                <a:cs typeface="Arabic Typesetting" pitchFamily="66" charset="-78"/>
              </a:rPr>
              <a:t>Rad - próbka </a:t>
            </a:r>
            <a:r>
              <a:rPr lang="pl-PL" sz="2800" dirty="0">
                <a:latin typeface="Arabic Typesetting" pitchFamily="66" charset="-78"/>
                <a:cs typeface="Arabic Typesetting" pitchFamily="66" charset="-78"/>
              </a:rPr>
              <a:t>izotopu Ra-226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800"/>
                            </p:stCondLst>
                            <p:childTnLst>
                              <p:par>
                                <p:cTn id="17" presetID="6" presetClass="emph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71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8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5400" b="1" dirty="0" smtClean="0">
                <a:latin typeface="Arabic Typesetting" pitchFamily="66" charset="-78"/>
                <a:cs typeface="Arabic Typesetting" pitchFamily="66" charset="-78"/>
              </a:rPr>
              <a:t>Nagrody Nobla</a:t>
            </a:r>
            <a:endParaRPr lang="pl-PL" sz="5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13384"/>
            <a:ext cx="5436096" cy="554461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Okazało 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się, że promieniowanie uranu, toru, polonu i radu otwiera drogę do badania struktury materii na poziomie wewnątrzatomowym. Początkowo uczona sądziła, że uran i inne najcięższe pierwiastki mają właściwość absorpcji promieni pochodzących z przestrzeni i następnie ich emisji w postaci obserwowanego przenikliwego promieniowania. </a:t>
            </a:r>
            <a:endParaRPr lang="pl-PL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	Okazało się jednak, że 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źródłem tak wielkiej energii mogą być same atomy. Po trzech latach pracy, 1902 udało się 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Marii i jej mężowi 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uzyskać 0,1 g chlorku radu, co wystarczało do wyznaczenia masy atomowej radu. Za badania zjawiska promieniotwórczości małżonkowie Curie zostali uhonorowani Nagrodą Nobla z fizyki.</a:t>
            </a:r>
          </a:p>
          <a:p>
            <a:pPr>
              <a:buNone/>
            </a:pPr>
            <a:r>
              <a:rPr lang="pl-PL" dirty="0" smtClean="0"/>
              <a:t>	</a:t>
            </a:r>
            <a:endParaRPr lang="pl-PL" dirty="0"/>
          </a:p>
          <a:p>
            <a:pPr>
              <a:buNone/>
            </a:pPr>
            <a:endParaRPr lang="pl-PL" dirty="0"/>
          </a:p>
        </p:txBody>
      </p:sp>
      <p:pic>
        <p:nvPicPr>
          <p:cNvPr id="5122" name="Picture 2" descr="http://4.bp.blogspot.com/-GIKBPen897M/TcKQzpCJWtI/AAAAAAAAAAc/cLSNUkvVjng/s1600/sklodowska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1412776"/>
            <a:ext cx="3209925" cy="4286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050"/>
                            </p:stCondLst>
                            <p:childTnLst>
                              <p:par>
                                <p:cTn id="17" presetID="45" presetClass="entr" presetSubtype="0" fill="hold" nodeType="afterEffect">
                                  <p:stCondLst>
                                    <p:cond delay="16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350"/>
                            </p:stCondLst>
                            <p:childTnLst>
                              <p:par>
                                <p:cTn id="23" presetID="8" presetClass="entr" presetSubtype="32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5" dur="3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240</Words>
  <Application>Microsoft Office PowerPoint</Application>
  <PresentationFormat>Pokaz na ekranie (4:3)</PresentationFormat>
  <Paragraphs>60</Paragraphs>
  <Slides>16</Slides>
  <Notes>0</Notes>
  <HiddenSlides>0</HiddenSlides>
  <MMClips>1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Maria Skłodowska-Curie </vt:lpstr>
      <vt:lpstr>Slajd 2</vt:lpstr>
      <vt:lpstr>Mania</vt:lpstr>
      <vt:lpstr>Początki kariery</vt:lpstr>
      <vt:lpstr>   Studia na Sorbonie </vt:lpstr>
      <vt:lpstr>Promieniotwórczość</vt:lpstr>
      <vt:lpstr>Najważniejsze odkrycia</vt:lpstr>
      <vt:lpstr>Slajd 8</vt:lpstr>
      <vt:lpstr>Nagrody Nobla</vt:lpstr>
      <vt:lpstr>Slajd 10</vt:lpstr>
      <vt:lpstr>Mężczyźni życia</vt:lpstr>
      <vt:lpstr>Slajd 12</vt:lpstr>
      <vt:lpstr>Slajd 13</vt:lpstr>
      <vt:lpstr>Anegdoty o noblistce</vt:lpstr>
      <vt:lpstr>Slajd 15</vt:lpstr>
      <vt:lpstr>Slajd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Maria Skłodowska-Curie</dc:title>
  <dc:creator>Tys</dc:creator>
  <cp:lastModifiedBy>Tys</cp:lastModifiedBy>
  <cp:revision>43</cp:revision>
  <dcterms:created xsi:type="dcterms:W3CDTF">2012-01-02T13:13:52Z</dcterms:created>
  <dcterms:modified xsi:type="dcterms:W3CDTF">2012-01-18T11:45:43Z</dcterms:modified>
</cp:coreProperties>
</file>